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828" r:id="rId2"/>
  </p:sldMasterIdLst>
  <p:sldIdLst>
    <p:sldId id="258" r:id="rId3"/>
    <p:sldId id="259" r:id="rId4"/>
  </p:sldIdLst>
  <p:sldSz cx="25199975" cy="180006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B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13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Munka1!$A$2:$A$77</cx:f>
        <cx:lvl ptCount="76" formatCode="Normál">
          <cx:pt idx="0">1</cx:pt>
          <cx:pt idx="1">3</cx:pt>
          <cx:pt idx="2">3</cx:pt>
          <cx:pt idx="3">3</cx:pt>
          <cx:pt idx="4">5</cx:pt>
          <cx:pt idx="5">6</cx:pt>
          <cx:pt idx="6">6</cx:pt>
          <cx:pt idx="7">6</cx:pt>
          <cx:pt idx="8">7</cx:pt>
          <cx:pt idx="9">8</cx:pt>
          <cx:pt idx="10">8</cx:pt>
          <cx:pt idx="11">9</cx:pt>
          <cx:pt idx="12">9</cx:pt>
          <cx:pt idx="13">9</cx:pt>
          <cx:pt idx="14">9</cx:pt>
          <cx:pt idx="15">9</cx:pt>
          <cx:pt idx="16">10</cx:pt>
          <cx:pt idx="17">10</cx:pt>
          <cx:pt idx="18">10</cx:pt>
          <cx:pt idx="19">10</cx:pt>
          <cx:pt idx="20">10</cx:pt>
          <cx:pt idx="21">10</cx:pt>
          <cx:pt idx="22">11</cx:pt>
          <cx:pt idx="23">11</cx:pt>
          <cx:pt idx="24">11</cx:pt>
          <cx:pt idx="25">11</cx:pt>
          <cx:pt idx="26">11</cx:pt>
          <cx:pt idx="27">11</cx:pt>
          <cx:pt idx="28">12</cx:pt>
          <cx:pt idx="29">12</cx:pt>
          <cx:pt idx="30">12</cx:pt>
          <cx:pt idx="31">12</cx:pt>
          <cx:pt idx="32">12</cx:pt>
          <cx:pt idx="33">12</cx:pt>
          <cx:pt idx="34">13</cx:pt>
          <cx:pt idx="35">13</cx:pt>
          <cx:pt idx="36">13</cx:pt>
          <cx:pt idx="37">13</cx:pt>
          <cx:pt idx="38">13</cx:pt>
          <cx:pt idx="39">14</cx:pt>
          <cx:pt idx="40">14</cx:pt>
          <cx:pt idx="41">14</cx:pt>
          <cx:pt idx="42">14</cx:pt>
          <cx:pt idx="43">14</cx:pt>
          <cx:pt idx="44">14</cx:pt>
          <cx:pt idx="45">15</cx:pt>
          <cx:pt idx="46">15</cx:pt>
          <cx:pt idx="47">15</cx:pt>
          <cx:pt idx="48">15</cx:pt>
          <cx:pt idx="49">15</cx:pt>
          <cx:pt idx="50">15</cx:pt>
          <cx:pt idx="51">15</cx:pt>
          <cx:pt idx="52">15</cx:pt>
          <cx:pt idx="53">16</cx:pt>
          <cx:pt idx="54">16</cx:pt>
          <cx:pt idx="55">16</cx:pt>
          <cx:pt idx="56">16</cx:pt>
          <cx:pt idx="57">17</cx:pt>
          <cx:pt idx="58">17</cx:pt>
          <cx:pt idx="59">17</cx:pt>
          <cx:pt idx="60">17</cx:pt>
          <cx:pt idx="61">17</cx:pt>
          <cx:pt idx="62">17</cx:pt>
          <cx:pt idx="63">18</cx:pt>
          <cx:pt idx="64">18</cx:pt>
          <cx:pt idx="65">18</cx:pt>
          <cx:pt idx="66">18</cx:pt>
          <cx:pt idx="67">19</cx:pt>
          <cx:pt idx="68">19</cx:pt>
          <cx:pt idx="69">19</cx:pt>
          <cx:pt idx="70">20</cx:pt>
          <cx:pt idx="71">21</cx:pt>
          <cx:pt idx="72">22</cx:pt>
          <cx:pt idx="73">22</cx:pt>
          <cx:pt idx="74">24</cx:pt>
          <cx:pt idx="75">24</cx:pt>
        </cx:lvl>
      </cx:numDim>
    </cx:data>
  </cx:chartData>
  <cx:chart>
    <cx:plotArea>
      <cx:plotAreaRegion>
        <cx:series layoutId="clusteredColumn" uniqueId="{81BB7BAF-527B-4C9B-B4BB-160861D9C559}">
          <cx:tx>
            <cx:txData>
              <cx:f>Munka1!$A$1</cx:f>
              <cx:v>Adatsor1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Munka1!$A$2:$A$77</cx:f>
        <cx:lvl ptCount="76" formatCode="Normál">
          <cx:pt idx="0">1</cx:pt>
          <cx:pt idx="1">3</cx:pt>
          <cx:pt idx="2">3</cx:pt>
          <cx:pt idx="3">3</cx:pt>
          <cx:pt idx="4">5</cx:pt>
          <cx:pt idx="5">6</cx:pt>
          <cx:pt idx="6">6</cx:pt>
          <cx:pt idx="7">6</cx:pt>
          <cx:pt idx="8">7</cx:pt>
          <cx:pt idx="9">8</cx:pt>
          <cx:pt idx="10">8</cx:pt>
          <cx:pt idx="11">9</cx:pt>
          <cx:pt idx="12">9</cx:pt>
          <cx:pt idx="13">9</cx:pt>
          <cx:pt idx="14">9</cx:pt>
          <cx:pt idx="15">9</cx:pt>
          <cx:pt idx="16">10</cx:pt>
          <cx:pt idx="17">10</cx:pt>
          <cx:pt idx="18">10</cx:pt>
          <cx:pt idx="19">10</cx:pt>
          <cx:pt idx="20">10</cx:pt>
          <cx:pt idx="21">10</cx:pt>
          <cx:pt idx="22">11</cx:pt>
          <cx:pt idx="23">11</cx:pt>
          <cx:pt idx="24">11</cx:pt>
          <cx:pt idx="25">11</cx:pt>
          <cx:pt idx="26">11</cx:pt>
          <cx:pt idx="27">11</cx:pt>
          <cx:pt idx="28">12</cx:pt>
          <cx:pt idx="29">12</cx:pt>
          <cx:pt idx="30">12</cx:pt>
          <cx:pt idx="31">12</cx:pt>
          <cx:pt idx="32">12</cx:pt>
          <cx:pt idx="33">12</cx:pt>
          <cx:pt idx="34">13</cx:pt>
          <cx:pt idx="35">13</cx:pt>
          <cx:pt idx="36">13</cx:pt>
          <cx:pt idx="37">13</cx:pt>
          <cx:pt idx="38">13</cx:pt>
          <cx:pt idx="39">14</cx:pt>
          <cx:pt idx="40">14</cx:pt>
          <cx:pt idx="41">14</cx:pt>
          <cx:pt idx="42">14</cx:pt>
          <cx:pt idx="43">14</cx:pt>
          <cx:pt idx="44">14</cx:pt>
          <cx:pt idx="45">15</cx:pt>
          <cx:pt idx="46">15</cx:pt>
          <cx:pt idx="47">15</cx:pt>
          <cx:pt idx="48">15</cx:pt>
          <cx:pt idx="49">15</cx:pt>
          <cx:pt idx="50">15</cx:pt>
          <cx:pt idx="51">15</cx:pt>
          <cx:pt idx="52">15</cx:pt>
          <cx:pt idx="53">16</cx:pt>
          <cx:pt idx="54">16</cx:pt>
          <cx:pt idx="55">16</cx:pt>
          <cx:pt idx="56">16</cx:pt>
          <cx:pt idx="57">17</cx:pt>
          <cx:pt idx="58">17</cx:pt>
          <cx:pt idx="59">17</cx:pt>
          <cx:pt idx="60">17</cx:pt>
          <cx:pt idx="61">17</cx:pt>
          <cx:pt idx="62">17</cx:pt>
          <cx:pt idx="63">18</cx:pt>
          <cx:pt idx="64">18</cx:pt>
          <cx:pt idx="65">18</cx:pt>
          <cx:pt idx="66">18</cx:pt>
          <cx:pt idx="67">19</cx:pt>
          <cx:pt idx="68">19</cx:pt>
          <cx:pt idx="69">19</cx:pt>
          <cx:pt idx="70">20</cx:pt>
          <cx:pt idx="71">21</cx:pt>
          <cx:pt idx="72">22</cx:pt>
          <cx:pt idx="73">22</cx:pt>
          <cx:pt idx="74">24</cx:pt>
          <cx:pt idx="75">24</cx:pt>
        </cx:lvl>
      </cx:numDim>
    </cx:data>
  </cx:chartData>
  <cx:chart>
    <cx:plotArea>
      <cx:plotAreaRegion>
        <cx:series layoutId="clusteredColumn" uniqueId="{81BB7BAF-527B-4C9B-B4BB-160861D9C559}">
          <cx:tx>
            <cx:txData>
              <cx:f>Munka1!$A$1</cx:f>
              <cx:v>Adatsor1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998" y="2951631"/>
            <a:ext cx="18899981" cy="6266898"/>
          </a:xfrm>
        </p:spPr>
        <p:txBody>
          <a:bodyPr anchor="b">
            <a:normAutofit/>
          </a:bodyPr>
          <a:lstStyle>
            <a:lvl1pPr algn="ctr">
              <a:defRPr sz="632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8" y="9454517"/>
            <a:ext cx="18899981" cy="4345992"/>
          </a:xfrm>
        </p:spPr>
        <p:txBody>
          <a:bodyPr>
            <a:normAutofit/>
          </a:bodyPr>
          <a:lstStyle>
            <a:lvl1pPr marL="0" indent="0" algn="ctr">
              <a:buNone/>
              <a:defRPr sz="253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160" indent="0" algn="ctr">
              <a:buNone/>
              <a:defRPr sz="2953"/>
            </a:lvl2pPr>
            <a:lvl3pPr marL="964319" indent="0" algn="ctr">
              <a:buNone/>
              <a:defRPr sz="2531"/>
            </a:lvl3pPr>
            <a:lvl4pPr marL="1446479" indent="0" algn="ctr">
              <a:buNone/>
              <a:defRPr sz="2109"/>
            </a:lvl4pPr>
            <a:lvl5pPr marL="1928639" indent="0" algn="ctr">
              <a:buNone/>
              <a:defRPr sz="2109"/>
            </a:lvl5pPr>
            <a:lvl6pPr marL="2410798" indent="0" algn="ctr">
              <a:buNone/>
              <a:defRPr sz="2109"/>
            </a:lvl6pPr>
            <a:lvl7pPr marL="2892958" indent="0" algn="ctr">
              <a:buNone/>
              <a:defRPr sz="2109"/>
            </a:lvl7pPr>
            <a:lvl8pPr marL="3375118" indent="0" algn="ctr">
              <a:buNone/>
              <a:defRPr sz="2109"/>
            </a:lvl8pPr>
            <a:lvl9pPr marL="3857278" indent="0" algn="ctr">
              <a:buNone/>
              <a:defRPr sz="21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32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56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2" y="945867"/>
            <a:ext cx="5433745" cy="1525473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498" y="945869"/>
            <a:ext cx="15986235" cy="1525472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943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D0BC3A8-2624-7819-4E59-60F16B704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2945943"/>
            <a:ext cx="18899981" cy="6266897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C2D89C1-C2B1-461A-29BF-54E3FDF2C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9454516"/>
            <a:ext cx="18899981" cy="4345992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BD8463B-0D64-E50D-61B7-E703958A7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1040EC5-2A74-E5B8-F4B7-2194207B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9BC6463-2B3F-571D-95A0-1AD418D9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378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EF0811-73D2-A548-730E-8E119D79F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1BF7E7-D266-B9FB-8D45-2054AF0FE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5CD4BD1-6B58-5B92-DD25-34F9D32AE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7E3E7C4-94F3-55DB-0A65-B4D2441F5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7004259-FDB6-89E1-3752-D00EB9C18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3707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DD5D758-547F-E54F-17CF-98C33D254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4487668"/>
            <a:ext cx="21734978" cy="7487774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771B163-4C8E-51B4-7B2E-0DB2F4B2E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12046280"/>
            <a:ext cx="21734978" cy="3937644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2A1206B-33E5-07B9-280E-F6B4731B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B0BE668-B2B4-0669-BA22-3F79129B6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C213BAF-1805-3656-1C86-CC4243841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643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6F03AC-FF3A-17C1-531A-1C440E852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AB4C6AA-4918-F5E6-03ED-22B02AA1DE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4791843"/>
            <a:ext cx="10709989" cy="1142125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FE70CC1-B335-CA33-4797-9923375B1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4791843"/>
            <a:ext cx="10709989" cy="1142125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CB429BF-505C-BD7E-5CE9-C183686C1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0EDCFB6-AF5D-0B08-F472-0D08326B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366B092-75F2-360C-CCED-4F9400615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1859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7831F5-A6DC-165A-D8D5-863AEC841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958370"/>
            <a:ext cx="21734978" cy="34792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2694621-5EFD-7BC7-781D-6CCA9DB8F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4412664"/>
            <a:ext cx="10660770" cy="2162578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F8BED9D-3FC8-D2D2-13DF-0DE43D588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6575242"/>
            <a:ext cx="10660770" cy="967119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910F96DF-4D99-661E-37D9-D07B16B4F8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4412664"/>
            <a:ext cx="10713272" cy="2162578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931E01CD-9FE7-136A-B9E8-FC3A238D4C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6575242"/>
            <a:ext cx="10713272" cy="967119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954E74BD-2BD1-641B-B817-A81AE4AEA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1D6A00E1-BE71-B0A7-15C1-48C3C757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317E725D-73C8-E968-A836-41C2B63F3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44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B9C7749-B724-4FDC-9C22-24167BCB7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15B335E-C3F3-1409-943A-BC8374CD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CF9EF0DF-B2F3-7D69-80CB-70927FD1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A8685DC-1D68-EB6A-B024-DD49C2B5A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5771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AA19B748-223F-2F2C-C8AD-873D809D1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DE54D5A4-979D-93DE-0EC8-D6C13EEF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F96D168-2395-04A2-3903-62BDFEAB7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7130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813FD7-D421-9C62-27B9-7419BCDA8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1200044"/>
            <a:ext cx="8127647" cy="4200155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B69EF58-266A-52A0-A7C7-4CB70A56A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2591763"/>
            <a:ext cx="12757487" cy="12792138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EC2D56B-5B48-F83B-EE04-785941455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5400199"/>
            <a:ext cx="8127647" cy="10004536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818069D-A902-3F24-D773-74FB21B33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20A9494-F592-8FB2-451F-F5DDD79F0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447DEF5-19ED-D862-65F6-D89EEE543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47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464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1049EC6-C5A2-5723-EF87-8FBAF43B0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1200044"/>
            <a:ext cx="8127647" cy="4200155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2DE58175-02FA-B7C6-3FAD-B737992740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2591763"/>
            <a:ext cx="12757487" cy="12792138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B74524B-A02A-B128-8A47-5959ECBE0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5400199"/>
            <a:ext cx="8127647" cy="10004536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43EC777-2B43-6834-FC87-D5CA40EE8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E869E6F-3C55-FA73-9C1D-EDC890276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8529EC1-361A-D114-EAC5-B82BEEBD9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102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A80CCDA-E5DA-8AEF-744D-CC929F0C3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606E5FDF-42B7-41AD-DB9B-AD988BEBE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04814DB-81FB-B93A-FC56-DD6F77B65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E7185E7-8FC5-102A-E1ED-361FFFE0B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7906089-7FEF-B301-3B93-AA5BC7EA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1755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FFFD9698-1871-4F00-287E-9AC1B21E1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958369"/>
            <a:ext cx="5433745" cy="1525473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59F734D-D0A7-A39E-CC7F-45B232280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958369"/>
            <a:ext cx="15986234" cy="1525473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46EC07F-89D3-3059-4C81-EDDDEA67E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2FC096C-043F-6B8A-8529-E1F923CA0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4331280-1755-F90E-8F72-6E149211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728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3" y="4494715"/>
            <a:ext cx="21734979" cy="7483761"/>
          </a:xfrm>
        </p:spPr>
        <p:txBody>
          <a:bodyPr anchor="b">
            <a:normAutofit/>
          </a:bodyPr>
          <a:lstStyle>
            <a:lvl1pPr>
              <a:defRPr sz="6327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3" y="11949609"/>
            <a:ext cx="21734979" cy="3937644"/>
          </a:xfrm>
        </p:spPr>
        <p:txBody>
          <a:bodyPr anchor="t">
            <a:normAutofit/>
          </a:bodyPr>
          <a:lstStyle>
            <a:lvl1pPr marL="0" indent="0">
              <a:buNone/>
              <a:defRPr sz="253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160" indent="0">
              <a:buNone/>
              <a:defRPr sz="1899">
                <a:solidFill>
                  <a:schemeClr val="tx1">
                    <a:tint val="75000"/>
                  </a:schemeClr>
                </a:solidFill>
              </a:defRPr>
            </a:lvl2pPr>
            <a:lvl3pPr marL="964319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3pPr>
            <a:lvl4pPr marL="1446479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4pPr>
            <a:lvl5pPr marL="1928639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5pPr>
            <a:lvl6pPr marL="2410798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6pPr>
            <a:lvl7pPr marL="2892958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7pPr>
            <a:lvl8pPr marL="3375118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8pPr>
            <a:lvl9pPr marL="3857278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50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46816" y="4800178"/>
            <a:ext cx="10709990" cy="1142125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4800178"/>
            <a:ext cx="10709990" cy="1142125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1247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6816" y="4414468"/>
            <a:ext cx="10657489" cy="216726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531" b="1"/>
            </a:lvl1pPr>
            <a:lvl2pPr marL="482160" indent="0">
              <a:buNone/>
              <a:defRPr sz="2109" b="1"/>
            </a:lvl2pPr>
            <a:lvl3pPr marL="964319" indent="0">
              <a:buNone/>
              <a:defRPr sz="1899" b="1"/>
            </a:lvl3pPr>
            <a:lvl4pPr marL="1446479" indent="0">
              <a:buNone/>
              <a:defRPr sz="1687" b="1"/>
            </a:lvl4pPr>
            <a:lvl5pPr marL="1928639" indent="0">
              <a:buNone/>
              <a:defRPr sz="1687" b="1"/>
            </a:lvl5pPr>
            <a:lvl6pPr marL="2410798" indent="0">
              <a:buNone/>
              <a:defRPr sz="1687" b="1"/>
            </a:lvl6pPr>
            <a:lvl7pPr marL="2892958" indent="0">
              <a:buNone/>
              <a:defRPr sz="1687" b="1"/>
            </a:lvl7pPr>
            <a:lvl8pPr marL="3375118" indent="0">
              <a:buNone/>
              <a:defRPr sz="1687" b="1"/>
            </a:lvl8pPr>
            <a:lvl9pPr marL="3857278" indent="0">
              <a:buNone/>
              <a:defRPr sz="1687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6816" y="6581740"/>
            <a:ext cx="10657489" cy="966052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90" y="4414470"/>
            <a:ext cx="10709991" cy="216726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531" b="1"/>
            </a:lvl1pPr>
            <a:lvl2pPr marL="482160" indent="0">
              <a:buNone/>
              <a:defRPr sz="2109" b="1"/>
            </a:lvl2pPr>
            <a:lvl3pPr marL="964319" indent="0">
              <a:buNone/>
              <a:defRPr sz="1899" b="1"/>
            </a:lvl3pPr>
            <a:lvl4pPr marL="1446479" indent="0">
              <a:buNone/>
              <a:defRPr sz="1687" b="1"/>
            </a:lvl4pPr>
            <a:lvl5pPr marL="1928639" indent="0">
              <a:buNone/>
              <a:defRPr sz="1687" b="1"/>
            </a:lvl5pPr>
            <a:lvl6pPr marL="2410798" indent="0">
              <a:buNone/>
              <a:defRPr sz="1687" b="1"/>
            </a:lvl6pPr>
            <a:lvl7pPr marL="2892958" indent="0">
              <a:buNone/>
              <a:defRPr sz="1687" b="1"/>
            </a:lvl7pPr>
            <a:lvl8pPr marL="3375118" indent="0">
              <a:buNone/>
              <a:defRPr sz="1687" b="1"/>
            </a:lvl8pPr>
            <a:lvl9pPr marL="3857278" indent="0">
              <a:buNone/>
              <a:defRPr sz="1687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90" y="6581740"/>
            <a:ext cx="10709991" cy="966052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486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9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56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799" y="1200046"/>
            <a:ext cx="8126992" cy="4200147"/>
          </a:xfrm>
        </p:spPr>
        <p:txBody>
          <a:bodyPr anchor="b">
            <a:normAutofit/>
          </a:bodyPr>
          <a:lstStyle>
            <a:lvl1pPr>
              <a:defRPr sz="3374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9990" y="2600096"/>
            <a:ext cx="12757488" cy="12800471"/>
          </a:xfrm>
        </p:spPr>
        <p:txBody>
          <a:bodyPr/>
          <a:lstStyle>
            <a:lvl1pPr>
              <a:defRPr sz="3374"/>
            </a:lvl1pPr>
            <a:lvl2pPr>
              <a:defRPr sz="2953"/>
            </a:lvl2pPr>
            <a:lvl3pPr>
              <a:defRPr sz="2531"/>
            </a:lvl3pPr>
            <a:lvl4pPr>
              <a:defRPr sz="2109"/>
            </a:lvl4pPr>
            <a:lvl5pPr>
              <a:defRPr sz="2109"/>
            </a:lvl5pPr>
            <a:lvl6pPr>
              <a:defRPr sz="2109"/>
            </a:lvl6pPr>
            <a:lvl7pPr>
              <a:defRPr sz="2109"/>
            </a:lvl7pPr>
            <a:lvl8pPr>
              <a:defRPr sz="2109"/>
            </a:lvl8pPr>
            <a:lvl9pPr>
              <a:defRPr sz="2109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8799" y="5400198"/>
            <a:ext cx="8126992" cy="1000037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87"/>
            </a:lvl1pPr>
            <a:lvl2pPr marL="482160" indent="0">
              <a:buNone/>
              <a:defRPr sz="1266"/>
            </a:lvl2pPr>
            <a:lvl3pPr marL="964319" indent="0">
              <a:buNone/>
              <a:defRPr sz="1054"/>
            </a:lvl3pPr>
            <a:lvl4pPr marL="1446479" indent="0">
              <a:buNone/>
              <a:defRPr sz="949"/>
            </a:lvl4pPr>
            <a:lvl5pPr marL="1928639" indent="0">
              <a:buNone/>
              <a:defRPr sz="949"/>
            </a:lvl5pPr>
            <a:lvl6pPr marL="2410798" indent="0">
              <a:buNone/>
              <a:defRPr sz="949"/>
            </a:lvl6pPr>
            <a:lvl7pPr marL="2892958" indent="0">
              <a:buNone/>
              <a:defRPr sz="949"/>
            </a:lvl7pPr>
            <a:lvl8pPr marL="3375118" indent="0">
              <a:buNone/>
              <a:defRPr sz="949"/>
            </a:lvl8pPr>
            <a:lvl9pPr marL="3857278" indent="0">
              <a:buNone/>
              <a:defRPr sz="949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5870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799" y="1200044"/>
            <a:ext cx="8126992" cy="4200155"/>
          </a:xfrm>
        </p:spPr>
        <p:txBody>
          <a:bodyPr anchor="b">
            <a:normAutofit/>
          </a:bodyPr>
          <a:lstStyle>
            <a:lvl1pPr>
              <a:defRPr sz="3374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09990" y="2600096"/>
            <a:ext cx="12757488" cy="12800471"/>
          </a:xfrm>
        </p:spPr>
        <p:txBody>
          <a:bodyPr/>
          <a:lstStyle>
            <a:lvl1pPr marL="0" indent="0">
              <a:buNone/>
              <a:defRPr sz="3374"/>
            </a:lvl1pPr>
            <a:lvl2pPr marL="482160" indent="0">
              <a:buNone/>
              <a:defRPr sz="2953"/>
            </a:lvl2pPr>
            <a:lvl3pPr marL="964319" indent="0">
              <a:buNone/>
              <a:defRPr sz="2531"/>
            </a:lvl3pPr>
            <a:lvl4pPr marL="1446479" indent="0">
              <a:buNone/>
              <a:defRPr sz="2109"/>
            </a:lvl4pPr>
            <a:lvl5pPr marL="1928639" indent="0">
              <a:buNone/>
              <a:defRPr sz="2109"/>
            </a:lvl5pPr>
            <a:lvl6pPr marL="2410798" indent="0">
              <a:buNone/>
              <a:defRPr sz="2109"/>
            </a:lvl6pPr>
            <a:lvl7pPr marL="2892958" indent="0">
              <a:buNone/>
              <a:defRPr sz="2109"/>
            </a:lvl7pPr>
            <a:lvl8pPr marL="3375118" indent="0">
              <a:buNone/>
              <a:defRPr sz="2109"/>
            </a:lvl8pPr>
            <a:lvl9pPr marL="3857278" indent="0">
              <a:buNone/>
              <a:defRPr sz="2109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8799" y="5400199"/>
            <a:ext cx="8126992" cy="1000036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87"/>
            </a:lvl1pPr>
            <a:lvl2pPr marL="482160" indent="0">
              <a:buNone/>
              <a:defRPr sz="1266"/>
            </a:lvl2pPr>
            <a:lvl3pPr marL="964319" indent="0">
              <a:buNone/>
              <a:defRPr sz="1054"/>
            </a:lvl3pPr>
            <a:lvl4pPr marL="1446479" indent="0">
              <a:buNone/>
              <a:defRPr sz="949"/>
            </a:lvl4pPr>
            <a:lvl5pPr marL="1928639" indent="0">
              <a:buNone/>
              <a:defRPr sz="949"/>
            </a:lvl5pPr>
            <a:lvl6pPr marL="2410798" indent="0">
              <a:buNone/>
              <a:defRPr sz="949"/>
            </a:lvl6pPr>
            <a:lvl7pPr marL="2892958" indent="0">
              <a:buNone/>
              <a:defRPr sz="949"/>
            </a:lvl7pPr>
            <a:lvl8pPr marL="3375118" indent="0">
              <a:buNone/>
              <a:defRPr sz="949"/>
            </a:lvl8pPr>
            <a:lvl9pPr marL="3857278" indent="0">
              <a:buNone/>
              <a:defRPr sz="949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32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6816" y="960035"/>
            <a:ext cx="21734979" cy="3479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6816" y="4800178"/>
            <a:ext cx="21734979" cy="11421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500" y="16683950"/>
            <a:ext cx="5669994" cy="958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16683950"/>
            <a:ext cx="8504992" cy="958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811801" y="16683950"/>
            <a:ext cx="5669994" cy="958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72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64319" rtl="0" eaLnBrk="1" latinLnBrk="0" hangingPunct="1">
        <a:lnSpc>
          <a:spcPct val="90000"/>
        </a:lnSpc>
        <a:spcBef>
          <a:spcPct val="0"/>
        </a:spcBef>
        <a:buNone/>
        <a:defRPr sz="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080" indent="-241080" algn="l" defTabSz="964319" rtl="0" eaLnBrk="1" latinLnBrk="0" hangingPunct="1">
        <a:lnSpc>
          <a:spcPct val="90000"/>
        </a:lnSpc>
        <a:spcBef>
          <a:spcPts val="1054"/>
        </a:spcBef>
        <a:buFont typeface="Wingdings 2" pitchFamily="18" charset="2"/>
        <a:buChar char=""/>
        <a:defRPr sz="2953" kern="1200">
          <a:solidFill>
            <a:schemeClr val="tx1"/>
          </a:solidFill>
          <a:latin typeface="+mn-lt"/>
          <a:ea typeface="+mn-ea"/>
          <a:cs typeface="+mn-cs"/>
        </a:defRPr>
      </a:lvl1pPr>
      <a:lvl2pPr marL="723239" indent="-241080" algn="l" defTabSz="964319" rtl="0" eaLnBrk="1" latinLnBrk="0" hangingPunct="1">
        <a:lnSpc>
          <a:spcPct val="90000"/>
        </a:lnSpc>
        <a:spcBef>
          <a:spcPts val="527"/>
        </a:spcBef>
        <a:buFont typeface="Wingdings 2" pitchFamily="18" charset="2"/>
        <a:buChar char=""/>
        <a:defRPr sz="2531" kern="1200">
          <a:solidFill>
            <a:schemeClr val="tx1"/>
          </a:solidFill>
          <a:latin typeface="+mn-lt"/>
          <a:ea typeface="+mn-ea"/>
          <a:cs typeface="+mn-cs"/>
        </a:defRPr>
      </a:lvl2pPr>
      <a:lvl3pPr marL="1205399" indent="-241080" algn="l" defTabSz="964319" rtl="0" eaLnBrk="1" latinLnBrk="0" hangingPunct="1">
        <a:lnSpc>
          <a:spcPct val="90000"/>
        </a:lnSpc>
        <a:spcBef>
          <a:spcPts val="527"/>
        </a:spcBef>
        <a:buFont typeface="Wingdings 2" pitchFamily="18" charset="2"/>
        <a:buChar char=""/>
        <a:defRPr sz="2109" kern="1200">
          <a:solidFill>
            <a:schemeClr val="tx1"/>
          </a:solidFill>
          <a:latin typeface="+mn-lt"/>
          <a:ea typeface="+mn-ea"/>
          <a:cs typeface="+mn-cs"/>
        </a:defRPr>
      </a:lvl3pPr>
      <a:lvl4pPr marL="1687559" indent="-241080" algn="l" defTabSz="964319" rtl="0" eaLnBrk="1" latinLnBrk="0" hangingPunct="1">
        <a:lnSpc>
          <a:spcPct val="90000"/>
        </a:lnSpc>
        <a:spcBef>
          <a:spcPts val="527"/>
        </a:spcBef>
        <a:buFont typeface="Wingdings 2" pitchFamily="18" charset="2"/>
        <a:buChar char=""/>
        <a:defRPr sz="1899" kern="1200">
          <a:solidFill>
            <a:schemeClr val="tx1"/>
          </a:solidFill>
          <a:latin typeface="+mn-lt"/>
          <a:ea typeface="+mn-ea"/>
          <a:cs typeface="+mn-cs"/>
        </a:defRPr>
      </a:lvl4pPr>
      <a:lvl5pPr marL="2169718" indent="-241080" algn="l" defTabSz="964319" rtl="0" eaLnBrk="1" latinLnBrk="0" hangingPunct="1">
        <a:lnSpc>
          <a:spcPct val="90000"/>
        </a:lnSpc>
        <a:spcBef>
          <a:spcPts val="527"/>
        </a:spcBef>
        <a:buFont typeface="Wingdings 2" pitchFamily="18" charset="2"/>
        <a:buChar char=""/>
        <a:defRPr sz="1899" kern="1200">
          <a:solidFill>
            <a:schemeClr val="tx1"/>
          </a:solidFill>
          <a:latin typeface="+mn-lt"/>
          <a:ea typeface="+mn-ea"/>
          <a:cs typeface="+mn-cs"/>
        </a:defRPr>
      </a:lvl5pPr>
      <a:lvl6pPr marL="2651878" indent="-241080" algn="l" defTabSz="964319" rtl="0" eaLnBrk="1" latinLnBrk="0" hangingPunct="1">
        <a:spcBef>
          <a:spcPct val="20000"/>
        </a:spcBef>
        <a:buFont typeface="Wingdings 2" pitchFamily="18" charset="2"/>
        <a:buChar char=""/>
        <a:defRPr sz="1899" kern="1200">
          <a:solidFill>
            <a:schemeClr val="tx1"/>
          </a:solidFill>
          <a:latin typeface="+mn-lt"/>
          <a:ea typeface="+mn-ea"/>
          <a:cs typeface="+mn-cs"/>
        </a:defRPr>
      </a:lvl6pPr>
      <a:lvl7pPr marL="3134038" indent="-241080" algn="l" defTabSz="964319" rtl="0" eaLnBrk="1" latinLnBrk="0" hangingPunct="1">
        <a:spcBef>
          <a:spcPct val="20000"/>
        </a:spcBef>
        <a:buFont typeface="Wingdings 2" pitchFamily="18" charset="2"/>
        <a:buChar char=""/>
        <a:defRPr sz="1899" kern="1200">
          <a:solidFill>
            <a:schemeClr val="tx1"/>
          </a:solidFill>
          <a:latin typeface="+mn-lt"/>
          <a:ea typeface="+mn-ea"/>
          <a:cs typeface="+mn-cs"/>
        </a:defRPr>
      </a:lvl7pPr>
      <a:lvl8pPr marL="3616198" indent="-241080" algn="l" defTabSz="964319" rtl="0" eaLnBrk="1" latinLnBrk="0" hangingPunct="1">
        <a:spcBef>
          <a:spcPct val="20000"/>
        </a:spcBef>
        <a:buFont typeface="Wingdings 2" pitchFamily="18" charset="2"/>
        <a:buChar char=""/>
        <a:defRPr sz="1899" kern="1200">
          <a:solidFill>
            <a:schemeClr val="tx1"/>
          </a:solidFill>
          <a:latin typeface="+mn-lt"/>
          <a:ea typeface="+mn-ea"/>
          <a:cs typeface="+mn-cs"/>
        </a:defRPr>
      </a:lvl8pPr>
      <a:lvl9pPr marL="4098358" indent="-241080" algn="l" defTabSz="964319" rtl="0" eaLnBrk="1" latinLnBrk="0" hangingPunct="1">
        <a:spcBef>
          <a:spcPct val="20000"/>
        </a:spcBef>
        <a:buFont typeface="Wingdings 2" pitchFamily="18" charset="2"/>
        <a:buChar char=""/>
        <a:defRPr sz="18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4319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1pPr>
      <a:lvl2pPr marL="482160" algn="l" defTabSz="964319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2pPr>
      <a:lvl3pPr marL="964319" algn="l" defTabSz="964319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3pPr>
      <a:lvl4pPr marL="1446479" algn="l" defTabSz="964319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4pPr>
      <a:lvl5pPr marL="1928639" algn="l" defTabSz="964319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5pPr>
      <a:lvl6pPr marL="2410798" algn="l" defTabSz="964319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6pPr>
      <a:lvl7pPr marL="2892958" algn="l" defTabSz="964319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7pPr>
      <a:lvl8pPr marL="3375118" algn="l" defTabSz="964319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8pPr>
      <a:lvl9pPr marL="3857278" algn="l" defTabSz="964319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31BA086E-2CEF-FAA3-AF93-6B49B464D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958370"/>
            <a:ext cx="21734978" cy="347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FA1E17B-7518-8152-5263-98C46AF9F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4791843"/>
            <a:ext cx="21734978" cy="1142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08B5EB9-20B9-75FB-57F0-70A541438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16683949"/>
            <a:ext cx="5669994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C6309-07AF-45D9-BD03-18BB3F21AA63}" type="datetimeFigureOut">
              <a:rPr lang="tr-TR" smtClean="0"/>
              <a:t>15.01.2025</a:t>
            </a:fld>
            <a:endParaRPr lang="tr-TR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FC37CED-9122-C5C0-3F8F-BF9CCAADE7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16683949"/>
            <a:ext cx="8504992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016B168-74D1-8DD3-1181-1E477A8B3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16683949"/>
            <a:ext cx="5669994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098DD-FACC-42B1-8E1D-50005B1243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878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98C9D7-4E7B-9F16-9024-B0C862733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etin kutusu 19">
            <a:extLst>
              <a:ext uri="{FF2B5EF4-FFF2-40B4-BE49-F238E27FC236}">
                <a16:creationId xmlns:a16="http://schemas.microsoft.com/office/drawing/2014/main" id="{5B415CE5-BF2F-AE70-887F-EFC766D173AA}"/>
              </a:ext>
            </a:extLst>
          </p:cNvPr>
          <p:cNvSpPr txBox="1"/>
          <p:nvPr/>
        </p:nvSpPr>
        <p:spPr>
          <a:xfrm>
            <a:off x="8636080" y="3244419"/>
            <a:ext cx="7920000" cy="978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insert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your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result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(s) here!</a:t>
            </a:r>
          </a:p>
          <a:p>
            <a:pPr algn="just"/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graphs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tables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Table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graph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format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Figure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1. The diagramm </a:t>
            </a:r>
          </a:p>
          <a:p>
            <a:pPr algn="just"/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Porter, 2002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own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edition</a:t>
            </a:r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sz="18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BA5A6EA1-149D-5160-307E-3289EBAC2B73}"/>
              </a:ext>
            </a:extLst>
          </p:cNvPr>
          <p:cNvSpPr txBox="1"/>
          <p:nvPr/>
        </p:nvSpPr>
        <p:spPr>
          <a:xfrm>
            <a:off x="331200" y="2650601"/>
            <a:ext cx="7920000" cy="400110"/>
          </a:xfrm>
          <a:prstGeom prst="rect">
            <a:avLst/>
          </a:prstGeom>
          <a:solidFill>
            <a:srgbClr val="173B53"/>
          </a:solidFill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8F85681B-749D-F88C-5933-64A7C37E5915}"/>
              </a:ext>
            </a:extLst>
          </p:cNvPr>
          <p:cNvSpPr txBox="1"/>
          <p:nvPr/>
        </p:nvSpPr>
        <p:spPr>
          <a:xfrm>
            <a:off x="331200" y="8649424"/>
            <a:ext cx="7920000" cy="400110"/>
          </a:xfrm>
          <a:prstGeom prst="rect">
            <a:avLst/>
          </a:prstGeom>
          <a:solidFill>
            <a:srgbClr val="173B53"/>
          </a:solidFill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METHOD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(s)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F145074A-10C0-A250-0592-28A8C821EF00}"/>
              </a:ext>
            </a:extLst>
          </p:cNvPr>
          <p:cNvSpPr txBox="1"/>
          <p:nvPr/>
        </p:nvSpPr>
        <p:spPr>
          <a:xfrm>
            <a:off x="16940961" y="10111712"/>
            <a:ext cx="7920000" cy="40011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Maximum of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seven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refererences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scientific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paper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Metin kutusu 14">
            <a:extLst>
              <a:ext uri="{FF2B5EF4-FFF2-40B4-BE49-F238E27FC236}">
                <a16:creationId xmlns:a16="http://schemas.microsoft.com/office/drawing/2014/main" id="{DC4631E2-D8AB-983B-DEF0-5883BB2D35BE}"/>
              </a:ext>
            </a:extLst>
          </p:cNvPr>
          <p:cNvSpPr txBox="1"/>
          <p:nvPr/>
        </p:nvSpPr>
        <p:spPr>
          <a:xfrm>
            <a:off x="8636080" y="2650601"/>
            <a:ext cx="7920000" cy="400110"/>
          </a:xfrm>
          <a:prstGeom prst="rect">
            <a:avLst/>
          </a:prstGeom>
          <a:solidFill>
            <a:srgbClr val="173B53"/>
          </a:solidFill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RESULT(S)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Metin kutusu 30">
            <a:extLst>
              <a:ext uri="{FF2B5EF4-FFF2-40B4-BE49-F238E27FC236}">
                <a16:creationId xmlns:a16="http://schemas.microsoft.com/office/drawing/2014/main" id="{E1DA9E97-6F1A-A726-09E1-0C4981173990}"/>
              </a:ext>
            </a:extLst>
          </p:cNvPr>
          <p:cNvSpPr txBox="1"/>
          <p:nvPr/>
        </p:nvSpPr>
        <p:spPr>
          <a:xfrm>
            <a:off x="16940961" y="2650601"/>
            <a:ext cx="7920000" cy="400110"/>
          </a:xfrm>
          <a:prstGeom prst="rect">
            <a:avLst/>
          </a:prstGeom>
          <a:solidFill>
            <a:srgbClr val="173B53"/>
          </a:solidFill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CONCLUSIONS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31B0CBBD-427E-994B-86B9-9262CFFD3BE4}"/>
              </a:ext>
            </a:extLst>
          </p:cNvPr>
          <p:cNvSpPr txBox="1"/>
          <p:nvPr/>
        </p:nvSpPr>
        <p:spPr>
          <a:xfrm>
            <a:off x="416415" y="16833163"/>
            <a:ext cx="11155475" cy="769441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Management, Enterprise and Benchmarking</a:t>
            </a:r>
            <a:b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2025. APRIL 04. BUDAPEST</a:t>
            </a:r>
            <a:endParaRPr lang="tr-TR" sz="2200" b="1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1" name="Diagram 40">
                <a:extLst>
                  <a:ext uri="{FF2B5EF4-FFF2-40B4-BE49-F238E27FC236}">
                    <a16:creationId xmlns:a16="http://schemas.microsoft.com/office/drawing/2014/main" id="{0B54BBDB-0A84-E335-D79E-A4C8116B353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50729511"/>
                  </p:ext>
                </p:extLst>
              </p:nvPr>
            </p:nvGraphicFramePr>
            <p:xfrm>
              <a:off x="10032296" y="4625130"/>
              <a:ext cx="4867804" cy="335606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1" name="Diagram 40">
                <a:extLst>
                  <a:ext uri="{FF2B5EF4-FFF2-40B4-BE49-F238E27FC236}">
                    <a16:creationId xmlns:a16="http://schemas.microsoft.com/office/drawing/2014/main" id="{0B54BBDB-0A84-E335-D79E-A4C8116B353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32296" y="4625130"/>
                <a:ext cx="4867804" cy="3356063"/>
              </a:xfrm>
              <a:prstGeom prst="rect">
                <a:avLst/>
              </a:prstGeom>
            </p:spPr>
          </p:pic>
        </mc:Fallback>
      </mc:AlternateContent>
      <p:sp>
        <p:nvSpPr>
          <p:cNvPr id="44" name="Dikdörtgen 10">
            <a:extLst>
              <a:ext uri="{FF2B5EF4-FFF2-40B4-BE49-F238E27FC236}">
                <a16:creationId xmlns:a16="http://schemas.microsoft.com/office/drawing/2014/main" id="{4B0BDC65-E875-76CA-DDD9-019EF6441EC6}"/>
              </a:ext>
            </a:extLst>
          </p:cNvPr>
          <p:cNvSpPr/>
          <p:nvPr/>
        </p:nvSpPr>
        <p:spPr>
          <a:xfrm>
            <a:off x="347804" y="295173"/>
            <a:ext cx="13841562" cy="2063190"/>
          </a:xfrm>
          <a:prstGeom prst="rect">
            <a:avLst/>
          </a:prstGeom>
          <a:solidFill>
            <a:srgbClr val="173B5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7" tIns="32658" rIns="65317" bIns="326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4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  <a:r>
              <a:rPr lang="hu-HU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hu-HU" sz="4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4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paper</a:t>
            </a:r>
            <a:endParaRPr lang="hu-HU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Dikdörtgen 10">
            <a:extLst>
              <a:ext uri="{FF2B5EF4-FFF2-40B4-BE49-F238E27FC236}">
                <a16:creationId xmlns:a16="http://schemas.microsoft.com/office/drawing/2014/main" id="{323FE46C-85EC-B7FD-DF0B-339669794A0B}"/>
              </a:ext>
            </a:extLst>
          </p:cNvPr>
          <p:cNvSpPr/>
          <p:nvPr/>
        </p:nvSpPr>
        <p:spPr>
          <a:xfrm>
            <a:off x="14310359" y="270360"/>
            <a:ext cx="10558416" cy="2063190"/>
          </a:xfrm>
          <a:prstGeom prst="rect">
            <a:avLst/>
          </a:prstGeom>
          <a:solidFill>
            <a:srgbClr val="173B5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7" tIns="32658" rIns="65317" bIns="326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 sz="1429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9CC4BEA3-BFA9-E167-E870-060C26DE8235}"/>
              </a:ext>
            </a:extLst>
          </p:cNvPr>
          <p:cNvSpPr txBox="1"/>
          <p:nvPr/>
        </p:nvSpPr>
        <p:spPr>
          <a:xfrm>
            <a:off x="21608782" y="216680"/>
            <a:ext cx="32720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</a:t>
            </a:r>
            <a:r>
              <a:rPr lang="hu-HU" sz="3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</a:t>
            </a:r>
            <a:r>
              <a:rPr lang="hu-HU" sz="3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(s)</a:t>
            </a:r>
          </a:p>
          <a:p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191F19B8-63B1-36E5-B73C-A9B6249D5336}"/>
              </a:ext>
            </a:extLst>
          </p:cNvPr>
          <p:cNvSpPr txBox="1"/>
          <p:nvPr/>
        </p:nvSpPr>
        <p:spPr>
          <a:xfrm>
            <a:off x="14303394" y="755575"/>
            <a:ext cx="54752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Kép 4" descr="A képen szimbólum, kör, embléma, szöveg látható&#10;&#10;Automatikusan generált leírás">
            <a:extLst>
              <a:ext uri="{FF2B5EF4-FFF2-40B4-BE49-F238E27FC236}">
                <a16:creationId xmlns:a16="http://schemas.microsoft.com/office/drawing/2014/main" id="{BE0B5E2C-BF8D-8665-0654-E8C0EC5AC9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0693" y="16623884"/>
            <a:ext cx="1428750" cy="1200150"/>
          </a:xfrm>
          <a:prstGeom prst="rect">
            <a:avLst/>
          </a:prstGeom>
        </p:spPr>
      </p:pic>
      <p:pic>
        <p:nvPicPr>
          <p:cNvPr id="11" name="Kép 10" descr="A képen szöveg, Betűtípus, képernyőkép, szám látható&#10;&#10;Automatikusan generált leírás">
            <a:extLst>
              <a:ext uri="{FF2B5EF4-FFF2-40B4-BE49-F238E27FC236}">
                <a16:creationId xmlns:a16="http://schemas.microsoft.com/office/drawing/2014/main" id="{4A0CF020-9357-0F77-8E00-3FFD33F583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8246" y="16623883"/>
            <a:ext cx="2870407" cy="1188000"/>
          </a:xfrm>
          <a:prstGeom prst="rect">
            <a:avLst/>
          </a:prstGeom>
        </p:spPr>
      </p:pic>
      <p:pic>
        <p:nvPicPr>
          <p:cNvPr id="13" name="Kép 12" descr="A képen szöveg, Betűtípus, képernyőkép, Grafika látható&#10;&#10;Automatikusan generált leírás">
            <a:extLst>
              <a:ext uri="{FF2B5EF4-FFF2-40B4-BE49-F238E27FC236}">
                <a16:creationId xmlns:a16="http://schemas.microsoft.com/office/drawing/2014/main" id="{9A0BCC98-4D1B-A1EF-BC2D-81FC94BB4E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456" y="16585981"/>
            <a:ext cx="6907116" cy="1188000"/>
          </a:xfrm>
          <a:prstGeom prst="rect">
            <a:avLst/>
          </a:prstGeom>
        </p:spPr>
      </p:pic>
      <p:sp>
        <p:nvSpPr>
          <p:cNvPr id="8" name="Metin kutusu 18">
            <a:extLst>
              <a:ext uri="{FF2B5EF4-FFF2-40B4-BE49-F238E27FC236}">
                <a16:creationId xmlns:a16="http://schemas.microsoft.com/office/drawing/2014/main" id="{DB5C77F1-613A-8DE1-53E3-84DB4683ED45}"/>
              </a:ext>
            </a:extLst>
          </p:cNvPr>
          <p:cNvSpPr txBox="1"/>
          <p:nvPr/>
        </p:nvSpPr>
        <p:spPr>
          <a:xfrm>
            <a:off x="331200" y="3225395"/>
            <a:ext cx="7780527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insert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your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short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your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paper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here! </a:t>
            </a:r>
            <a:endParaRPr lang="hu-HU" sz="18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hu-HU" sz="1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Metin kutusu 19">
            <a:extLst>
              <a:ext uri="{FF2B5EF4-FFF2-40B4-BE49-F238E27FC236}">
                <a16:creationId xmlns:a16="http://schemas.microsoft.com/office/drawing/2014/main" id="{2D04DE96-885C-7D8C-8862-C1F85F0C4C21}"/>
              </a:ext>
            </a:extLst>
          </p:cNvPr>
          <p:cNvSpPr txBox="1"/>
          <p:nvPr/>
        </p:nvSpPr>
        <p:spPr>
          <a:xfrm>
            <a:off x="381993" y="9390230"/>
            <a:ext cx="778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insert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method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(s) of your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paper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here! </a:t>
            </a:r>
            <a:endParaRPr lang="hu-HU" sz="18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Metin kutusu 31">
            <a:extLst>
              <a:ext uri="{FF2B5EF4-FFF2-40B4-BE49-F238E27FC236}">
                <a16:creationId xmlns:a16="http://schemas.microsoft.com/office/drawing/2014/main" id="{72C51323-9116-A0D2-E593-B119D2CCB754}"/>
              </a:ext>
            </a:extLst>
          </p:cNvPr>
          <p:cNvSpPr txBox="1"/>
          <p:nvPr/>
        </p:nvSpPr>
        <p:spPr>
          <a:xfrm>
            <a:off x="16927142" y="10705530"/>
            <a:ext cx="79536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1</a:t>
            </a:r>
          </a:p>
          <a:p>
            <a:pPr marL="342900" lvl="0" indent="-342900">
              <a:buFont typeface="+mj-lt"/>
              <a:buAutoNum type="arabicPeriod"/>
            </a:pP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</a:t>
            </a:r>
          </a:p>
          <a:p>
            <a:pPr marL="342900" lvl="0" indent="-342900">
              <a:buFont typeface="+mj-lt"/>
              <a:buAutoNum type="arabicPeriod"/>
            </a:pP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3</a:t>
            </a:r>
          </a:p>
          <a:p>
            <a:pPr marL="342900" lvl="0" indent="-342900">
              <a:buFont typeface="+mj-lt"/>
              <a:buAutoNum type="arabicPeriod"/>
            </a:pP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4</a:t>
            </a:r>
          </a:p>
          <a:p>
            <a:pPr marL="342900" lvl="0" indent="-342900">
              <a:buFont typeface="+mj-lt"/>
              <a:buAutoNum type="arabicPeriod"/>
            </a:pP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5</a:t>
            </a:r>
          </a:p>
          <a:p>
            <a:pPr marL="342900" lvl="0" indent="-342900">
              <a:buFont typeface="+mj-lt"/>
              <a:buAutoNum type="arabicPeriod"/>
            </a:pP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6</a:t>
            </a:r>
          </a:p>
          <a:p>
            <a:pPr marL="342900" lvl="0" indent="-342900">
              <a:buFont typeface="+mj-lt"/>
              <a:buAutoNum type="arabicPeriod"/>
            </a:pP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7</a:t>
            </a:r>
          </a:p>
          <a:p>
            <a:pPr marL="342900" lvl="0" indent="-342900">
              <a:buFont typeface="+mj-lt"/>
              <a:buAutoNum type="arabicPeriod"/>
            </a:pPr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 check the formal requirements on the second page of the e-poster format! On the second page you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find a sample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 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Metin kutusu 19">
            <a:extLst>
              <a:ext uri="{FF2B5EF4-FFF2-40B4-BE49-F238E27FC236}">
                <a16:creationId xmlns:a16="http://schemas.microsoft.com/office/drawing/2014/main" id="{27083142-9CAF-48E7-2B84-DEF2B2925A46}"/>
              </a:ext>
            </a:extLst>
          </p:cNvPr>
          <p:cNvSpPr txBox="1"/>
          <p:nvPr/>
        </p:nvSpPr>
        <p:spPr>
          <a:xfrm>
            <a:off x="16927142" y="3244419"/>
            <a:ext cx="778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insert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conclusion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(s) of your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paper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here! </a:t>
            </a:r>
            <a:endParaRPr lang="hu-HU" sz="18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Metin kutusu 9">
            <a:extLst>
              <a:ext uri="{FF2B5EF4-FFF2-40B4-BE49-F238E27FC236}">
                <a16:creationId xmlns:a16="http://schemas.microsoft.com/office/drawing/2014/main" id="{61D5D288-8C50-2767-3C61-8092F757F6C7}"/>
              </a:ext>
            </a:extLst>
          </p:cNvPr>
          <p:cNvSpPr txBox="1"/>
          <p:nvPr/>
        </p:nvSpPr>
        <p:spPr>
          <a:xfrm>
            <a:off x="331200" y="2596921"/>
            <a:ext cx="7920000" cy="40011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Metin kutusu 13">
            <a:extLst>
              <a:ext uri="{FF2B5EF4-FFF2-40B4-BE49-F238E27FC236}">
                <a16:creationId xmlns:a16="http://schemas.microsoft.com/office/drawing/2014/main" id="{22C230B4-8D1E-7CC9-CAF2-E13B0A94303B}"/>
              </a:ext>
            </a:extLst>
          </p:cNvPr>
          <p:cNvSpPr txBox="1"/>
          <p:nvPr/>
        </p:nvSpPr>
        <p:spPr>
          <a:xfrm>
            <a:off x="331200" y="8595744"/>
            <a:ext cx="7920000" cy="40011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METHOD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(s)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Metin kutusu 14">
            <a:extLst>
              <a:ext uri="{FF2B5EF4-FFF2-40B4-BE49-F238E27FC236}">
                <a16:creationId xmlns:a16="http://schemas.microsoft.com/office/drawing/2014/main" id="{5190A5F3-F6BC-5FB0-782D-C2BC1F91B1A6}"/>
              </a:ext>
            </a:extLst>
          </p:cNvPr>
          <p:cNvSpPr txBox="1"/>
          <p:nvPr/>
        </p:nvSpPr>
        <p:spPr>
          <a:xfrm>
            <a:off x="8636080" y="2596921"/>
            <a:ext cx="7920000" cy="40011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RESULT(S)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Metin kutusu 30">
            <a:extLst>
              <a:ext uri="{FF2B5EF4-FFF2-40B4-BE49-F238E27FC236}">
                <a16:creationId xmlns:a16="http://schemas.microsoft.com/office/drawing/2014/main" id="{F5C5B01B-2021-751B-904F-7DB9FE8A5B17}"/>
              </a:ext>
            </a:extLst>
          </p:cNvPr>
          <p:cNvSpPr txBox="1"/>
          <p:nvPr/>
        </p:nvSpPr>
        <p:spPr>
          <a:xfrm>
            <a:off x="16940961" y="2596921"/>
            <a:ext cx="7920000" cy="40011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CONCLUSIONS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Dikdörtgen 10">
            <a:extLst>
              <a:ext uri="{FF2B5EF4-FFF2-40B4-BE49-F238E27FC236}">
                <a16:creationId xmlns:a16="http://schemas.microsoft.com/office/drawing/2014/main" id="{E15FB95A-089E-832D-3836-B17FC41C45C0}"/>
              </a:ext>
            </a:extLst>
          </p:cNvPr>
          <p:cNvSpPr/>
          <p:nvPr/>
        </p:nvSpPr>
        <p:spPr>
          <a:xfrm>
            <a:off x="347804" y="241493"/>
            <a:ext cx="13841562" cy="206319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7" tIns="32658" rIns="65317" bIns="326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4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  <a:r>
              <a:rPr lang="hu-HU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hu-HU" sz="4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4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paper</a:t>
            </a:r>
            <a:endParaRPr lang="hu-HU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Dikdörtgen 10">
            <a:extLst>
              <a:ext uri="{FF2B5EF4-FFF2-40B4-BE49-F238E27FC236}">
                <a16:creationId xmlns:a16="http://schemas.microsoft.com/office/drawing/2014/main" id="{6EA2D1E1-F744-5354-37D2-F96F2F870F4B}"/>
              </a:ext>
            </a:extLst>
          </p:cNvPr>
          <p:cNvSpPr/>
          <p:nvPr/>
        </p:nvSpPr>
        <p:spPr>
          <a:xfrm>
            <a:off x="14310359" y="258720"/>
            <a:ext cx="10558416" cy="206319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7" tIns="32658" rIns="65317" bIns="326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 sz="1429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929CED91-4185-9D44-4607-ED084A039D10}"/>
              </a:ext>
            </a:extLst>
          </p:cNvPr>
          <p:cNvSpPr txBox="1"/>
          <p:nvPr/>
        </p:nvSpPr>
        <p:spPr>
          <a:xfrm>
            <a:off x="21603531" y="369080"/>
            <a:ext cx="32720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</a:t>
            </a:r>
            <a:r>
              <a:rPr lang="hu-HU" sz="3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</a:t>
            </a:r>
            <a:r>
              <a:rPr lang="hu-HU" sz="3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(s)</a:t>
            </a:r>
          </a:p>
          <a:p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3D93F668-FC7A-D6D6-D251-540C927D7514}"/>
              </a:ext>
            </a:extLst>
          </p:cNvPr>
          <p:cNvSpPr txBox="1"/>
          <p:nvPr/>
        </p:nvSpPr>
        <p:spPr>
          <a:xfrm>
            <a:off x="14455794" y="413992"/>
            <a:ext cx="54752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74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14ECD9-D6F9-342D-5FAA-ADA6A6584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8">
            <a:extLst>
              <a:ext uri="{FF2B5EF4-FFF2-40B4-BE49-F238E27FC236}">
                <a16:creationId xmlns:a16="http://schemas.microsoft.com/office/drawing/2014/main" id="{3D7FC96D-EEAE-5E60-8F64-884A683D25C8}"/>
              </a:ext>
            </a:extLst>
          </p:cNvPr>
          <p:cNvSpPr txBox="1"/>
          <p:nvPr/>
        </p:nvSpPr>
        <p:spPr>
          <a:xfrm>
            <a:off x="331200" y="3225395"/>
            <a:ext cx="7865743" cy="10356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text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900" dirty="0"/>
          </a:p>
        </p:txBody>
      </p:sp>
      <p:sp>
        <p:nvSpPr>
          <p:cNvPr id="6" name="Metin kutusu 19">
            <a:extLst>
              <a:ext uri="{FF2B5EF4-FFF2-40B4-BE49-F238E27FC236}">
                <a16:creationId xmlns:a16="http://schemas.microsoft.com/office/drawing/2014/main" id="{369FB46C-34A4-9D55-A735-367946587163}"/>
              </a:ext>
            </a:extLst>
          </p:cNvPr>
          <p:cNvSpPr txBox="1"/>
          <p:nvPr/>
        </p:nvSpPr>
        <p:spPr>
          <a:xfrm>
            <a:off x="8617976" y="3220668"/>
            <a:ext cx="7920000" cy="1255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1. The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titel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diagramm</a:t>
            </a:r>
          </a:p>
          <a:p>
            <a:pPr algn="just"/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hu-HU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u="sng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BC4C770A-B1D4-1E56-9209-6D6CFF918BFA}"/>
              </a:ext>
            </a:extLst>
          </p:cNvPr>
          <p:cNvSpPr txBox="1"/>
          <p:nvPr/>
        </p:nvSpPr>
        <p:spPr>
          <a:xfrm>
            <a:off x="331200" y="2650601"/>
            <a:ext cx="7920000" cy="400110"/>
          </a:xfrm>
          <a:prstGeom prst="rect">
            <a:avLst/>
          </a:prstGeom>
          <a:solidFill>
            <a:srgbClr val="173B53"/>
          </a:solidFill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88593AB5-A5BA-A082-25C6-6477E209F63D}"/>
              </a:ext>
            </a:extLst>
          </p:cNvPr>
          <p:cNvSpPr txBox="1"/>
          <p:nvPr/>
        </p:nvSpPr>
        <p:spPr>
          <a:xfrm>
            <a:off x="331200" y="8649424"/>
            <a:ext cx="7920000" cy="400110"/>
          </a:xfrm>
          <a:prstGeom prst="rect">
            <a:avLst/>
          </a:prstGeom>
          <a:solidFill>
            <a:srgbClr val="173B53"/>
          </a:solidFill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METHOD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(s)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0D6BD000-4D81-F03C-AAF1-A9887199A0DA}"/>
              </a:ext>
            </a:extLst>
          </p:cNvPr>
          <p:cNvSpPr txBox="1"/>
          <p:nvPr/>
        </p:nvSpPr>
        <p:spPr>
          <a:xfrm>
            <a:off x="16940961" y="10111712"/>
            <a:ext cx="7920000" cy="400110"/>
          </a:xfrm>
          <a:prstGeom prst="rect">
            <a:avLst/>
          </a:prstGeom>
          <a:solidFill>
            <a:srgbClr val="173B53"/>
          </a:solidFill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Maximum of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seven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refererences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scientific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paper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Metin kutusu 14">
            <a:extLst>
              <a:ext uri="{FF2B5EF4-FFF2-40B4-BE49-F238E27FC236}">
                <a16:creationId xmlns:a16="http://schemas.microsoft.com/office/drawing/2014/main" id="{885DC8EC-9705-0B8F-4FD6-D4DE79CA8A45}"/>
              </a:ext>
            </a:extLst>
          </p:cNvPr>
          <p:cNvSpPr txBox="1"/>
          <p:nvPr/>
        </p:nvSpPr>
        <p:spPr>
          <a:xfrm>
            <a:off x="8636080" y="2650601"/>
            <a:ext cx="7920000" cy="40011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RESULT(S)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Metin kutusu 30">
            <a:extLst>
              <a:ext uri="{FF2B5EF4-FFF2-40B4-BE49-F238E27FC236}">
                <a16:creationId xmlns:a16="http://schemas.microsoft.com/office/drawing/2014/main" id="{78D183F3-09E7-872B-AE64-4713FCC66CCF}"/>
              </a:ext>
            </a:extLst>
          </p:cNvPr>
          <p:cNvSpPr txBox="1"/>
          <p:nvPr/>
        </p:nvSpPr>
        <p:spPr>
          <a:xfrm>
            <a:off x="16940961" y="2650601"/>
            <a:ext cx="7920000" cy="40011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CONCLUSIONS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09AAC3BC-13BB-107F-E9FA-2EE4E4DED1A6}"/>
              </a:ext>
            </a:extLst>
          </p:cNvPr>
          <p:cNvSpPr txBox="1"/>
          <p:nvPr/>
        </p:nvSpPr>
        <p:spPr>
          <a:xfrm>
            <a:off x="416415" y="16833163"/>
            <a:ext cx="11155475" cy="769441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Management, Enterprise and Benchmarking</a:t>
            </a:r>
            <a:b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2025. APRIL 04. BUDAPEST</a:t>
            </a:r>
            <a:endParaRPr lang="tr-TR" sz="2200" b="1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1" name="Diagram 40">
                <a:extLst>
                  <a:ext uri="{FF2B5EF4-FFF2-40B4-BE49-F238E27FC236}">
                    <a16:creationId xmlns:a16="http://schemas.microsoft.com/office/drawing/2014/main" id="{B9060E46-4811-E732-176C-2210C8F640EC}"/>
                  </a:ext>
                </a:extLst>
              </p:cNvPr>
              <p:cNvGraphicFramePr/>
              <p:nvPr/>
            </p:nvGraphicFramePr>
            <p:xfrm>
              <a:off x="10084847" y="8555695"/>
              <a:ext cx="4867804" cy="335606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1" name="Diagram 40">
                <a:extLst>
                  <a:ext uri="{FF2B5EF4-FFF2-40B4-BE49-F238E27FC236}">
                    <a16:creationId xmlns:a16="http://schemas.microsoft.com/office/drawing/2014/main" id="{B9060E46-4811-E732-176C-2210C8F640E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84847" y="8555695"/>
                <a:ext cx="4867804" cy="3356063"/>
              </a:xfrm>
              <a:prstGeom prst="rect">
                <a:avLst/>
              </a:prstGeom>
            </p:spPr>
          </p:pic>
        </mc:Fallback>
      </mc:AlternateContent>
      <p:sp>
        <p:nvSpPr>
          <p:cNvPr id="44" name="Dikdörtgen 10">
            <a:extLst>
              <a:ext uri="{FF2B5EF4-FFF2-40B4-BE49-F238E27FC236}">
                <a16:creationId xmlns:a16="http://schemas.microsoft.com/office/drawing/2014/main" id="{8F001AD3-616A-C2A8-EE1B-4C3232ECF1BC}"/>
              </a:ext>
            </a:extLst>
          </p:cNvPr>
          <p:cNvSpPr/>
          <p:nvPr/>
        </p:nvSpPr>
        <p:spPr>
          <a:xfrm>
            <a:off x="347804" y="295173"/>
            <a:ext cx="13841562" cy="206319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7" tIns="32658" rIns="65317" bIns="326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4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  <a:r>
              <a:rPr lang="hu-HU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hu-HU" sz="4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4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paper</a:t>
            </a:r>
            <a:endParaRPr lang="hu-HU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Dikdörtgen 10">
            <a:extLst>
              <a:ext uri="{FF2B5EF4-FFF2-40B4-BE49-F238E27FC236}">
                <a16:creationId xmlns:a16="http://schemas.microsoft.com/office/drawing/2014/main" id="{FF345058-9299-6AF2-3106-6FA3890B0028}"/>
              </a:ext>
            </a:extLst>
          </p:cNvPr>
          <p:cNvSpPr/>
          <p:nvPr/>
        </p:nvSpPr>
        <p:spPr>
          <a:xfrm>
            <a:off x="14310359" y="270360"/>
            <a:ext cx="10558416" cy="206319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317" tIns="32658" rIns="65317" bIns="326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 sz="1429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2759A674-C269-FCE3-488F-AEAF90DC5A30}"/>
              </a:ext>
            </a:extLst>
          </p:cNvPr>
          <p:cNvSpPr txBox="1"/>
          <p:nvPr/>
        </p:nvSpPr>
        <p:spPr>
          <a:xfrm>
            <a:off x="21608782" y="216680"/>
            <a:ext cx="32720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</a:t>
            </a:r>
            <a:r>
              <a:rPr lang="hu-HU" sz="3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</a:t>
            </a:r>
            <a:r>
              <a:rPr lang="hu-HU" sz="3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(s)</a:t>
            </a:r>
          </a:p>
          <a:p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95E253E9-F418-F1E7-DAB4-C5A966F5EDEA}"/>
              </a:ext>
            </a:extLst>
          </p:cNvPr>
          <p:cNvSpPr txBox="1"/>
          <p:nvPr/>
        </p:nvSpPr>
        <p:spPr>
          <a:xfrm>
            <a:off x="14303394" y="755575"/>
            <a:ext cx="54752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e-mail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Kép 4" descr="A képen szimbólum, kör, embléma, szöveg látható&#10;&#10;Automatikusan generált leírás">
            <a:extLst>
              <a:ext uri="{FF2B5EF4-FFF2-40B4-BE49-F238E27FC236}">
                <a16:creationId xmlns:a16="http://schemas.microsoft.com/office/drawing/2014/main" id="{1D715B49-7DFA-2D94-4846-EFF94DA306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0693" y="16623884"/>
            <a:ext cx="1428750" cy="1200150"/>
          </a:xfrm>
          <a:prstGeom prst="rect">
            <a:avLst/>
          </a:prstGeom>
        </p:spPr>
      </p:pic>
      <p:pic>
        <p:nvPicPr>
          <p:cNvPr id="11" name="Kép 10" descr="A képen szöveg, Betűtípus, képernyőkép, szám látható&#10;&#10;Automatikusan generált leírás">
            <a:extLst>
              <a:ext uri="{FF2B5EF4-FFF2-40B4-BE49-F238E27FC236}">
                <a16:creationId xmlns:a16="http://schemas.microsoft.com/office/drawing/2014/main" id="{7E3A4851-BD26-67D3-6D80-8B7BEF9820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8246" y="16623883"/>
            <a:ext cx="2870407" cy="1188000"/>
          </a:xfrm>
          <a:prstGeom prst="rect">
            <a:avLst/>
          </a:prstGeom>
        </p:spPr>
      </p:pic>
      <p:pic>
        <p:nvPicPr>
          <p:cNvPr id="13" name="Kép 12" descr="A képen szöveg, Betűtípus, képernyőkép, Grafika látható&#10;&#10;Automatikusan generált leírás">
            <a:extLst>
              <a:ext uri="{FF2B5EF4-FFF2-40B4-BE49-F238E27FC236}">
                <a16:creationId xmlns:a16="http://schemas.microsoft.com/office/drawing/2014/main" id="{4606056A-0D2C-ED59-2F61-A6F66F8CB5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456" y="16585981"/>
            <a:ext cx="6907116" cy="1188000"/>
          </a:xfrm>
          <a:prstGeom prst="rect">
            <a:avLst/>
          </a:prstGeom>
        </p:spPr>
      </p:pic>
      <p:sp>
        <p:nvSpPr>
          <p:cNvPr id="3" name="Metin kutusu 19">
            <a:extLst>
              <a:ext uri="{FF2B5EF4-FFF2-40B4-BE49-F238E27FC236}">
                <a16:creationId xmlns:a16="http://schemas.microsoft.com/office/drawing/2014/main" id="{B907577B-06FA-EE44-6A0D-E26EF5A03FB9}"/>
              </a:ext>
            </a:extLst>
          </p:cNvPr>
          <p:cNvSpPr txBox="1"/>
          <p:nvPr/>
        </p:nvSpPr>
        <p:spPr>
          <a:xfrm>
            <a:off x="381993" y="9390230"/>
            <a:ext cx="778052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u-HU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Metin kutusu 31">
            <a:extLst>
              <a:ext uri="{FF2B5EF4-FFF2-40B4-BE49-F238E27FC236}">
                <a16:creationId xmlns:a16="http://schemas.microsoft.com/office/drawing/2014/main" id="{B3E469E6-A710-F1FA-503A-63E454635520}"/>
              </a:ext>
            </a:extLst>
          </p:cNvPr>
          <p:cNvSpPr txBox="1"/>
          <p:nvPr/>
        </p:nvSpPr>
        <p:spPr>
          <a:xfrm>
            <a:off x="16940961" y="10592554"/>
            <a:ext cx="7920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700" dirty="0" err="1">
                <a:latin typeface="Bahnschrift" panose="020B0502040204020203" pitchFamily="34" charset="0"/>
              </a:rPr>
              <a:t>Doern</a:t>
            </a:r>
            <a:r>
              <a:rPr lang="en-US" sz="1700" dirty="0">
                <a:latin typeface="Bahnschrift" panose="020B0502040204020203" pitchFamily="34" charset="0"/>
              </a:rPr>
              <a:t>, R., Williams, N., &amp; </a:t>
            </a:r>
            <a:r>
              <a:rPr lang="en-US" sz="1700" dirty="0" err="1">
                <a:latin typeface="Bahnschrift" panose="020B0502040204020203" pitchFamily="34" charset="0"/>
              </a:rPr>
              <a:t>Vorley</a:t>
            </a:r>
            <a:r>
              <a:rPr lang="en-US" sz="1700" dirty="0">
                <a:latin typeface="Bahnschrift" panose="020B0502040204020203" pitchFamily="34" charset="0"/>
              </a:rPr>
              <a:t>, T. (2019). Special issue on entrepreneurship and crises: Business as usual? An introduction and review of the literature. Entrepreneurship and Regional Development, 31, 400–412.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 err="1">
                <a:latin typeface="Bahnschrift" panose="020B0502040204020203" pitchFamily="34" charset="0"/>
              </a:rPr>
              <a:t>Aukena</a:t>
            </a:r>
            <a:r>
              <a:rPr lang="en-US" sz="1700" dirty="0">
                <a:latin typeface="Bahnschrift" panose="020B0502040204020203" pitchFamily="34" charset="0"/>
              </a:rPr>
              <a:t>, H.E, </a:t>
            </a:r>
            <a:r>
              <a:rPr lang="en-US" sz="1700" dirty="0" err="1">
                <a:latin typeface="Bahnschrift" panose="020B0502040204020203" pitchFamily="34" charset="0"/>
              </a:rPr>
              <a:t>Ardakanib</a:t>
            </a:r>
            <a:r>
              <a:rPr lang="en-US" sz="1700" dirty="0">
                <a:latin typeface="Bahnschrift" panose="020B0502040204020203" pitchFamily="34" charset="0"/>
              </a:rPr>
              <a:t>, M.F, </a:t>
            </a:r>
            <a:r>
              <a:rPr lang="en-US" sz="1700" dirty="0" err="1">
                <a:latin typeface="Bahnschrift" panose="020B0502040204020203" pitchFamily="34" charset="0"/>
              </a:rPr>
              <a:t>Carraherc</a:t>
            </a:r>
            <a:r>
              <a:rPr lang="en-US" sz="1700" dirty="0">
                <a:latin typeface="Bahnschrift" panose="020B0502040204020203" pitchFamily="34" charset="0"/>
              </a:rPr>
              <a:t>, S. &amp; </a:t>
            </a:r>
            <a:r>
              <a:rPr lang="en-US" sz="1700" dirty="0" err="1">
                <a:latin typeface="Bahnschrift" panose="020B0502040204020203" pitchFamily="34" charset="0"/>
              </a:rPr>
              <a:t>Avorganid</a:t>
            </a:r>
            <a:r>
              <a:rPr lang="en-US" sz="1700" dirty="0">
                <a:latin typeface="Bahnschrift" panose="020B0502040204020203" pitchFamily="34" charset="0"/>
              </a:rPr>
              <a:t>, R.K. (2021). Innovation among entrepreneurial SMEs during the COVID-19 crisis in Iran. Small Business International Review ISSN: 2531-0046 SECTION: Research Articles </a:t>
            </a:r>
            <a:r>
              <a:rPr lang="en-US" sz="1700" dirty="0" err="1">
                <a:latin typeface="Bahnschrift" panose="020B0502040204020203" pitchFamily="34" charset="0"/>
              </a:rPr>
              <a:t>VOl.</a:t>
            </a:r>
            <a:r>
              <a:rPr lang="en-US" sz="1700" dirty="0">
                <a:latin typeface="Bahnschrift" panose="020B0502040204020203" pitchFamily="34" charset="0"/>
              </a:rPr>
              <a:t> 5. Issue 2. DOI: https://doi.org/10.26784/sbir.v5i2.395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>
                <a:latin typeface="Bahnschrift" panose="020B0502040204020203" pitchFamily="34" charset="0"/>
              </a:rPr>
              <a:t>Lim, D., Morse, E.A &amp; Yu, N (2020). The impact of the global crisis on the growth of SMEs: A resource system perspective. International Small Business Journal: Researching Entrepreneurship. Vol. 38. Issue 6. pp. 492-503. https://doi.org/10.1177/0266242620950159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>
                <a:latin typeface="Bahnschrift" panose="020B0502040204020203" pitchFamily="34" charset="0"/>
              </a:rPr>
              <a:t>McKibbin, W. &amp; Fernando, R. (2020). The economic impact of COVID-19. Economics in the Time of, COVID-19, (2020)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>
                <a:latin typeface="Bahnschrift" panose="020B0502040204020203" pitchFamily="34" charset="0"/>
              </a:rPr>
              <a:t>Latham, S. (2009). Contrasting strategic response to economic recession in start-up versus established software firms. Journal of Small Business Management, 47(2), 180–201. https://doi.org/10.1111/j.1540-627X.2009.00267.x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 err="1">
                <a:latin typeface="Bahnschrift" panose="020B0502040204020203" pitchFamily="34" charset="0"/>
              </a:rPr>
              <a:t>Kahveci</a:t>
            </a:r>
            <a:r>
              <a:rPr lang="en-US" sz="1700" dirty="0">
                <a:latin typeface="Bahnschrift" panose="020B0502040204020203" pitchFamily="34" charset="0"/>
              </a:rPr>
              <a:t>, E. (2021). Surviving COVID-19 and beyond: a conceptual framework for SMEs in crisis. Business: Theory and Practice, 22(1), 167-179. https://doi.org/10.3846/btp.2021.13020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 err="1">
                <a:latin typeface="Bahnschrift" panose="020B0502040204020203" pitchFamily="34" charset="0"/>
              </a:rPr>
              <a:t>Kameldeep</a:t>
            </a:r>
            <a:r>
              <a:rPr lang="en-US" sz="1700" dirty="0">
                <a:latin typeface="Bahnschrift" panose="020B0502040204020203" pitchFamily="34" charset="0"/>
              </a:rPr>
              <a:t>, S. (2021). Impact of Covid-19 on SMEs Globally. SHS Web of Conferences 129, 01012 (2021) Volume 129. 2021. https://doi.org/10.1051/shsconf/202112901012</a:t>
            </a:r>
          </a:p>
        </p:txBody>
      </p:sp>
      <p:sp>
        <p:nvSpPr>
          <p:cNvPr id="7" name="Metin kutusu 19">
            <a:extLst>
              <a:ext uri="{FF2B5EF4-FFF2-40B4-BE49-F238E27FC236}">
                <a16:creationId xmlns:a16="http://schemas.microsoft.com/office/drawing/2014/main" id="{36408991-D761-2C40-E37C-ABC0FABD345E}"/>
              </a:ext>
            </a:extLst>
          </p:cNvPr>
          <p:cNvSpPr txBox="1"/>
          <p:nvPr/>
        </p:nvSpPr>
        <p:spPr>
          <a:xfrm>
            <a:off x="16874979" y="3214660"/>
            <a:ext cx="798574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text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hu-HU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Metin kutusu 9">
            <a:extLst>
              <a:ext uri="{FF2B5EF4-FFF2-40B4-BE49-F238E27FC236}">
                <a16:creationId xmlns:a16="http://schemas.microsoft.com/office/drawing/2014/main" id="{4F38D4A4-0A0F-5647-02A6-FA1E9AB709BF}"/>
              </a:ext>
            </a:extLst>
          </p:cNvPr>
          <p:cNvSpPr txBox="1"/>
          <p:nvPr/>
        </p:nvSpPr>
        <p:spPr>
          <a:xfrm>
            <a:off x="276943" y="2650601"/>
            <a:ext cx="7920000" cy="40011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Metin kutusu 13">
            <a:extLst>
              <a:ext uri="{FF2B5EF4-FFF2-40B4-BE49-F238E27FC236}">
                <a16:creationId xmlns:a16="http://schemas.microsoft.com/office/drawing/2014/main" id="{93C8E734-9AAA-C82F-6998-F5BCD720E859}"/>
              </a:ext>
            </a:extLst>
          </p:cNvPr>
          <p:cNvSpPr txBox="1"/>
          <p:nvPr/>
        </p:nvSpPr>
        <p:spPr>
          <a:xfrm>
            <a:off x="276943" y="8649424"/>
            <a:ext cx="7920000" cy="40011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METHOD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(s)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Metin kutusu 30">
            <a:extLst>
              <a:ext uri="{FF2B5EF4-FFF2-40B4-BE49-F238E27FC236}">
                <a16:creationId xmlns:a16="http://schemas.microsoft.com/office/drawing/2014/main" id="{6F960847-602B-C54A-322E-31C657EEBA76}"/>
              </a:ext>
            </a:extLst>
          </p:cNvPr>
          <p:cNvSpPr txBox="1"/>
          <p:nvPr/>
        </p:nvSpPr>
        <p:spPr>
          <a:xfrm>
            <a:off x="16886704" y="10111712"/>
            <a:ext cx="7920000" cy="400110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Maximum of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seven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refererences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scientific</a:t>
            </a:r>
            <a:r>
              <a:rPr lang="hu-HU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paper</a:t>
            </a:r>
            <a:endParaRPr lang="tr-TR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Metin kutusu 17">
            <a:extLst>
              <a:ext uri="{FF2B5EF4-FFF2-40B4-BE49-F238E27FC236}">
                <a16:creationId xmlns:a16="http://schemas.microsoft.com/office/drawing/2014/main" id="{6DFA5F2B-2DB1-07F2-1227-F9C63CA32BAF}"/>
              </a:ext>
            </a:extLst>
          </p:cNvPr>
          <p:cNvSpPr txBox="1"/>
          <p:nvPr/>
        </p:nvSpPr>
        <p:spPr>
          <a:xfrm>
            <a:off x="362158" y="16833163"/>
            <a:ext cx="11155475" cy="769441"/>
          </a:xfrm>
          <a:prstGeom prst="rect">
            <a:avLst/>
          </a:prstGeom>
          <a:solidFill>
            <a:srgbClr val="173B53"/>
          </a:solidFill>
          <a:ln>
            <a:solidFill>
              <a:srgbClr val="173B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Management, Enterprise and Benchmarking</a:t>
            </a:r>
            <a:b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sz="2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2025. APRIL 04. BUDAPEST</a:t>
            </a:r>
            <a:endParaRPr lang="tr-TR" sz="2200" b="1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14336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TM02900743[[fn=Organik]]</Template>
  <TotalTime>500</TotalTime>
  <Words>2207</Words>
  <Application>Microsoft Office PowerPoint</Application>
  <PresentationFormat>Egyéni</PresentationFormat>
  <Paragraphs>132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</vt:i4>
      </vt:variant>
    </vt:vector>
  </HeadingPairs>
  <TitlesOfParts>
    <vt:vector size="10" baseType="lpstr">
      <vt:lpstr>Arial</vt:lpstr>
      <vt:lpstr>Bahnschrift</vt:lpstr>
      <vt:lpstr>Calibri</vt:lpstr>
      <vt:lpstr>Calibri Light</vt:lpstr>
      <vt:lpstr>Open Sans</vt:lpstr>
      <vt:lpstr>Wingdings 2</vt:lpstr>
      <vt:lpstr>HDOfficeLightV0</vt:lpstr>
      <vt:lpstr>Office-téma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Csiszárik Szabolcs</dc:creator>
  <cp:lastModifiedBy>syxtus syxtus</cp:lastModifiedBy>
  <cp:revision>23</cp:revision>
  <dcterms:created xsi:type="dcterms:W3CDTF">2018-10-31T15:45:34Z</dcterms:created>
  <dcterms:modified xsi:type="dcterms:W3CDTF">2025-01-15T13:22:55Z</dcterms:modified>
</cp:coreProperties>
</file>